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34"/>
  </p:notesMasterIdLst>
  <p:handoutMasterIdLst>
    <p:handoutMasterId r:id="rId35"/>
  </p:handoutMasterIdLst>
  <p:sldIdLst>
    <p:sldId id="389" r:id="rId2"/>
    <p:sldId id="478" r:id="rId3"/>
    <p:sldId id="398" r:id="rId4"/>
    <p:sldId id="536" r:id="rId5"/>
    <p:sldId id="632" r:id="rId6"/>
    <p:sldId id="602" r:id="rId7"/>
    <p:sldId id="633" r:id="rId8"/>
    <p:sldId id="634" r:id="rId9"/>
    <p:sldId id="680" r:id="rId10"/>
    <p:sldId id="681" r:id="rId11"/>
    <p:sldId id="636" r:id="rId12"/>
    <p:sldId id="682" r:id="rId13"/>
    <p:sldId id="653" r:id="rId14"/>
    <p:sldId id="654" r:id="rId15"/>
    <p:sldId id="674" r:id="rId16"/>
    <p:sldId id="683" r:id="rId17"/>
    <p:sldId id="684" r:id="rId18"/>
    <p:sldId id="686" r:id="rId19"/>
    <p:sldId id="685" r:id="rId20"/>
    <p:sldId id="658" r:id="rId21"/>
    <p:sldId id="660" r:id="rId22"/>
    <p:sldId id="687" r:id="rId23"/>
    <p:sldId id="678" r:id="rId24"/>
    <p:sldId id="676" r:id="rId25"/>
    <p:sldId id="688" r:id="rId26"/>
    <p:sldId id="679" r:id="rId27"/>
    <p:sldId id="689" r:id="rId28"/>
    <p:sldId id="690" r:id="rId29"/>
    <p:sldId id="691" r:id="rId30"/>
    <p:sldId id="692" r:id="rId31"/>
    <p:sldId id="693" r:id="rId32"/>
    <p:sldId id="394" r:id="rId33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959CCF"/>
    <a:srgbClr val="ABD7F3"/>
    <a:srgbClr val="1290D0"/>
    <a:srgbClr val="1B638A"/>
    <a:srgbClr val="E6516D"/>
    <a:srgbClr val="F9DADA"/>
    <a:srgbClr val="04B5A2"/>
    <a:srgbClr val="B56012"/>
    <a:srgbClr val="F36F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57228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3-3-1(&#49892;&#51201;%20&#54788;&#54889;%20&#48516;&#49437;&#54364;%20&#47564;&#46308;&#44592;).pptx#-1,4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3-3-3(&#50900;&#48324;%20&#47588;&#49345;%20&#51665;&#44228;&#54364;%20&#47564;&#46308;&#44592;).pptx#-1,4,PowerPoint &#54532;&#47112;&#51232;&#53580;&#51060;&#49496;" TargetMode="Externa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4274014" y="4108884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3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lIns="72000" rIns="72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자동화 서식 만들기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Ⅲ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3152" y="4077072"/>
            <a:ext cx="41472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판매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및 영업 업무를 위한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/>
            </a:r>
            <a:b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</a:b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문서 작성</a:t>
            </a:r>
            <a:endParaRPr lang="ko-KR" altLang="en-US" sz="3200" b="1" spc="-4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162~185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511710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실적 현황 분석표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3" y="5638738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자동 견적서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9913" y="6173128"/>
            <a:ext cx="511710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smtClean="0">
                <a:effectLst/>
                <a:latin typeface="+mn-ea"/>
                <a:ea typeface="+mn-ea"/>
              </a:rPr>
              <a:t>03.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월별 매상 집계표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유효성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제한 대상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은 ‘목록’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원본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은 “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상품번호” 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상품명을 이용한 단가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수량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배송료 구하기</a:t>
            </a:r>
            <a:endParaRPr lang="ko-KR" altLang="en-US" sz="2800" b="1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6480272" y="388848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624" y="3867302"/>
            <a:ext cx="3060000" cy="279291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4034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견적서’ 시트의 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[B6]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셀에 오늘 날짜를 적용하기 위해 “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=TODAY( 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>)”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2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상품명을 이용한 단가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수량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배송료 구하기</a:t>
            </a:r>
            <a:endParaRPr lang="ko-KR" altLang="en-US" sz="2800" b="1">
              <a:effectLst/>
            </a:endParaRPr>
          </a:p>
        </p:txBody>
      </p:sp>
      <p:sp>
        <p:nvSpPr>
          <p:cNvPr id="23" name="순서도: 지연 2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952" y="3935211"/>
            <a:ext cx="6840000" cy="280615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2973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[B12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셀에서 상품번호를 선택하면 상품명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단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가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단위가 자동으로 입력되도록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함수식을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입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력하고 채우기 핸들을 이용하여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16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행까지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데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이터 입력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상품명을 이용한 단가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수량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배송료 구하기</a:t>
            </a:r>
            <a:endParaRPr lang="ko-KR" altLang="en-US" sz="2800" b="1">
              <a:effectLst/>
            </a:endParaRPr>
          </a:p>
        </p:txBody>
      </p:sp>
      <p:sp>
        <p:nvSpPr>
          <p:cNvPr id="19" name="순서도: 지연 18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064" y="4479088"/>
            <a:ext cx="6120000" cy="226228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4255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[B12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셀에서 상품번호를 선택하면 상품명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단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가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단위가 자동으로 입력되도록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함수식을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입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력하고 채우기 핸들을 이용하여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16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행까지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데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이터 입력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상품명을 이용한 단가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수량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배송료 구하기</a:t>
            </a:r>
            <a:endParaRPr lang="ko-KR" altLang="en-US" sz="2800" b="1">
              <a:effectLst/>
            </a:endParaRPr>
          </a:p>
        </p:txBody>
      </p:sp>
      <p:sp>
        <p:nvSpPr>
          <p:cNvPr id="19" name="순서도: 지연 18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539552" y="4869160"/>
            <a:ext cx="8280000" cy="1800000"/>
          </a:xfrm>
          <a:prstGeom prst="roundRect">
            <a:avLst>
              <a:gd name="adj" fmla="val 4989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36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2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상품명</a:t>
            </a:r>
            <a:r>
              <a:rPr lang="en-US" altLang="ko-KR" sz="2800" spc="-2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([C12]): =IFERROR(VLOOKUP(B12,</a:t>
            </a:r>
            <a:r>
              <a:rPr lang="ko-KR" altLang="en-US" sz="2800" spc="-2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상품목록</a:t>
            </a:r>
            <a:r>
              <a:rPr lang="en-US" altLang="ko-KR" sz="2800" spc="-2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,2,0),“ </a:t>
            </a:r>
            <a:r>
              <a:rPr lang="en-US" altLang="ko-KR" sz="2800" spc="-2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”)</a:t>
            </a:r>
          </a:p>
          <a:p>
            <a:pPr marL="182563" indent="-182563">
              <a:lnSpc>
                <a:spcPts val="36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단가</a:t>
            </a:r>
            <a:r>
              <a:rPr lang="en-US" altLang="ko-KR" sz="2800" spc="-15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([E12]): =IFERROR(VLOOKUP(B12,</a:t>
            </a:r>
            <a:r>
              <a:rPr lang="ko-KR" altLang="en-US" sz="2800" spc="-15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상품목록</a:t>
            </a:r>
            <a:r>
              <a:rPr lang="en-US" altLang="ko-KR" sz="2800" spc="-15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,4,0),“ </a:t>
            </a:r>
            <a:r>
              <a:rPr lang="en-US" altLang="ko-KR" sz="28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”)</a:t>
            </a:r>
          </a:p>
          <a:p>
            <a:pPr marL="182563" indent="-182563">
              <a:lnSpc>
                <a:spcPts val="36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단위</a:t>
            </a:r>
            <a:r>
              <a:rPr lang="en-US" altLang="ko-KR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([G12]): =IFERROR(VLOOKUP(B12,</a:t>
            </a:r>
            <a:r>
              <a:rPr lang="ko-KR" altLang="en-US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상품목록</a:t>
            </a:r>
            <a:r>
              <a:rPr lang="en-US" altLang="ko-KR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,3,0),“ ”)</a:t>
            </a:r>
          </a:p>
        </p:txBody>
      </p:sp>
    </p:spTree>
    <p:extLst>
      <p:ext uri="{BB962C8B-B14F-4D97-AF65-F5344CB8AC3E}">
        <p14:creationId xmlns:p14="http://schemas.microsoft.com/office/powerpoint/2010/main" val="11975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수량을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입력하면 자동으로 금액이 계산되기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위해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[H12]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IFERROR(E12*F12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,“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”)”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ko-KR" altLang="en-US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상품명을 이용한 단가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수량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배송료 구하기</a:t>
            </a:r>
            <a:endParaRPr lang="ko-KR" altLang="en-US" sz="2800" b="1">
              <a:effectLst/>
            </a:endParaRPr>
          </a:p>
        </p:txBody>
      </p:sp>
      <p:sp>
        <p:nvSpPr>
          <p:cNvPr id="19" name="순서도: 지연 18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995" y="3933056"/>
            <a:ext cx="7072009" cy="2607013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9876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전체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금액을 계산하기 위해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[H32]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SUM</a:t>
            </a:r>
            <a: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H12:H30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)”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상품명을 이용한 단가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수량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배송료 구하기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987" y="4029838"/>
            <a:ext cx="5214026" cy="178016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5564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❼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부가세를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계산하기 위해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[H33]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H32*0.1”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2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상품명을 이용한 단가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수량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배송료 구하기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987" y="4032496"/>
            <a:ext cx="5214026" cy="178016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5102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배송료를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계산하기 위해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[H34]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IF(K35=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TRUE,0,VLOOKUP(H32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배송요금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,3,1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))”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상품명을 이용한 단가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수량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배송료 구하기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604" y="4032247"/>
            <a:ext cx="6186791" cy="178016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4022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배송료를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계산하기 위해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[H34]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IF(K35=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TRUE,0,VLOOKUP(H32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배송요금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,3,1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))”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상품명을 이용한 단가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수량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배송료 구하기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39552" y="4005064"/>
            <a:ext cx="8280000" cy="2160000"/>
          </a:xfrm>
          <a:prstGeom prst="roundRect">
            <a:avLst>
              <a:gd name="adj" fmla="val 4989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2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회원</a:t>
            </a:r>
            <a:r>
              <a:rPr lang="en-US" altLang="ko-KR" sz="2800" spc="-2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(TRUE): </a:t>
            </a:r>
            <a:r>
              <a:rPr lang="ko-KR" altLang="en-US" sz="2800" spc="-2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무료</a:t>
            </a:r>
            <a:endParaRPr lang="en-US" altLang="ko-KR" sz="2800" spc="-21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비회원</a:t>
            </a:r>
            <a:r>
              <a:rPr lang="en-US" altLang="ko-KR" sz="2800" spc="-25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(FALSE): ‘</a:t>
            </a:r>
            <a:r>
              <a:rPr lang="ko-KR" altLang="en-US" sz="2800" spc="-25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상품목록 및 배송 요금’ 시트의 배송 요금</a:t>
            </a:r>
            <a:r>
              <a:rPr lang="ko-KR" altLang="en-US" sz="2800" spc="-2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을 적용</a:t>
            </a:r>
            <a:r>
              <a:rPr lang="en-US" altLang="ko-KR" sz="2800" spc="-2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(30,000 </a:t>
            </a:r>
            <a:r>
              <a:rPr lang="ko-KR" altLang="en-US" sz="2800" spc="-2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미만</a:t>
            </a:r>
            <a:r>
              <a:rPr lang="en-US" altLang="ko-KR" sz="2800" spc="-2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5,000</a:t>
            </a:r>
            <a:r>
              <a:rPr lang="ko-KR" altLang="en-US" sz="2800" spc="-2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원</a:t>
            </a:r>
            <a:r>
              <a:rPr lang="en-US" altLang="ko-KR" sz="2800" spc="-2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30,000~100,000</a:t>
            </a:r>
            <a:r>
              <a:rPr lang="ko-KR" altLang="en-US" sz="2800" spc="-2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원</a:t>
            </a:r>
            <a:r>
              <a:rPr lang="en-US" altLang="ko-KR" sz="2800" spc="-2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3,000</a:t>
            </a:r>
            <a:r>
              <a:rPr lang="ko-KR" altLang="en-US" sz="2800" spc="-2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원</a:t>
            </a:r>
            <a:r>
              <a:rPr lang="en-US" altLang="ko-KR" sz="2800" spc="-2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en-US" altLang="ko-KR" sz="2800" spc="-2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100,000 </a:t>
            </a:r>
            <a:r>
              <a:rPr lang="ko-KR" altLang="en-US" sz="2800" spc="-2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  <a:r>
              <a:rPr lang="en-US" altLang="ko-KR" sz="2800" spc="-2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800" spc="-2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무료</a:t>
            </a:r>
            <a:r>
              <a:rPr lang="en-US" altLang="ko-KR" sz="2800" spc="-2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284937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❾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배송료를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포함한 합계를 계산하기 위해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[H35]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=SUM(H32:H34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)”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상품명을 이용한 단가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수량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배송료 구하기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987" y="4031959"/>
            <a:ext cx="5214026" cy="178016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9954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실적</a:t>
            </a:r>
            <a:r>
              <a:rPr lang="en-US" altLang="ko-KR" b="1" smtClean="0">
                <a:effectLst/>
                <a:latin typeface="+mn-ea"/>
                <a:ea typeface="+mn-ea"/>
              </a:rPr>
              <a:t> </a:t>
            </a:r>
            <a:r>
              <a:rPr lang="ko-KR" altLang="en-US" b="1" smtClean="0">
                <a:effectLst/>
                <a:latin typeface="+mn-ea"/>
                <a:ea typeface="+mn-ea"/>
              </a:rPr>
              <a:t>현황 분석표 만들기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sldjump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자동 견적서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pres?slideindex=4&amp;slidetitle=PowerPoint 프레젠테이션"/>
          </p:cNvPr>
          <p:cNvSpPr txBox="1"/>
          <p:nvPr/>
        </p:nvSpPr>
        <p:spPr>
          <a:xfrm>
            <a:off x="2952440" y="423620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월별 매상 집계표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0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회원 할인을 위한 양식 컨트롤 만들기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컨트롤 삽입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확인란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양식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컨트롤</a:t>
            </a:r>
            <a:r>
              <a:rPr kumimoji="0" lang="en-US" altLang="ko-KR" sz="3000" spc="-240" smtClean="0">
                <a:effectLst/>
                <a:latin typeface="맑은 고딕" pitchFamily="50" charset="-127"/>
                <a:ea typeface="맑은 고딕" pitchFamily="50" charset="-127"/>
              </a:rPr>
              <a:t>)](    )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을 선택한 후 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[J35]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셀에 드래그하여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작성      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회원할인”이라고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수정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1988090" y="3861048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704" y="2760210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362" y="3446244"/>
            <a:ext cx="288000" cy="288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2458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확인란’을 마우스 오른쪽 버튼으로 클릭하고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바로 가기 메뉴의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컨트롤 서식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spc="-240" smtClean="0">
                <a:effectLst/>
                <a:latin typeface="맑은 고딕" pitchFamily="50" charset="-127"/>
                <a:ea typeface="맑은 고딕" pitchFamily="50" charset="-127"/>
              </a:rPr>
              <a:t>    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컨트롤 서식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은 ‘선택하지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않은 상태’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, [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셀 연결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은 ‘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$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>K$35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를 설정한 후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회원 할인을 위한 양식 컨트롤 만들기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순서도: 지연 18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줄무늬가 있는 오른쪽 화살표 19"/>
          <p:cNvSpPr/>
          <p:nvPr/>
        </p:nvSpPr>
        <p:spPr>
          <a:xfrm>
            <a:off x="7632400" y="336679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89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회원 할인을 위한 양식 컨트롤 만들기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순서도: 지연 18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880" y="3375708"/>
            <a:ext cx="2520000" cy="2629963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3281926"/>
            <a:ext cx="4572000" cy="2723745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21" name="직사각형 20"/>
          <p:cNvSpPr/>
          <p:nvPr/>
        </p:nvSpPr>
        <p:spPr>
          <a:xfrm>
            <a:off x="3818760" y="4174611"/>
            <a:ext cx="1440000" cy="271645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3744480" y="4972606"/>
            <a:ext cx="2340000" cy="271645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498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5881" y="4044441"/>
            <a:ext cx="5992238" cy="1400783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회원 할인을 위한 양식 컨트롤 만들기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순서도: 지연 18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회원할인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’을 체크하면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[K35]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셀에 ‘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TRUE’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값이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표시되면서 배송료가 ‘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0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94904" y="5047509"/>
            <a:ext cx="792088" cy="397715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587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회원 할인을 위한 양식 컨트롤 만들기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순서도: 지연 1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H35]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셀의 합계를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[E10]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셀에 표시하기 위해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[E10]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=H35”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라고 입력한 후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셀 서식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표시 형식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탭에서 ‘숫자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한자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)’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578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회원 할인을 위한 양식 컨트롤 만들기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순서도: 지연 1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744071"/>
            <a:ext cx="3960000" cy="254311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7139" y="4365104"/>
            <a:ext cx="6480000" cy="239207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9171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회원 할인을 위한 양식 컨트롤 만들기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60" smtClean="0">
                <a:effectLst/>
                <a:latin typeface="맑은 고딕" pitchFamily="50" charset="-127"/>
                <a:ea typeface="맑은 고딕" pitchFamily="50" charset="-127"/>
              </a:rPr>
              <a:t>유효 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기간을 표시하기 위해 </a:t>
            </a:r>
            <a:r>
              <a:rPr kumimoji="0" lang="en-US" altLang="ko-KR" sz="3000" spc="-260">
                <a:effectLst/>
                <a:latin typeface="맑은 고딕" pitchFamily="50" charset="-127"/>
                <a:ea typeface="맑은 고딕" pitchFamily="50" charset="-127"/>
              </a:rPr>
              <a:t>[F39] 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260">
                <a:effectLst/>
                <a:latin typeface="맑은 고딕" pitchFamily="50" charset="-127"/>
                <a:ea typeface="맑은 고딕" pitchFamily="50" charset="-127"/>
              </a:rPr>
              <a:t>=B6+10</a:t>
            </a:r>
            <a:r>
              <a:rPr kumimoji="0" lang="en-US" altLang="ko-KR" sz="3000" spc="-260" smtClean="0">
                <a:effectLst/>
                <a:latin typeface="맑은 고딕" pitchFamily="50" charset="-127"/>
                <a:ea typeface="맑은 고딕" pitchFamily="50" charset="-127"/>
              </a:rPr>
              <a:t>”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00" y="4031959"/>
            <a:ext cx="7560000" cy="257344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2732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매크로 기능을 이용하여 버튼 만들기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코드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매크로 기록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을 선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택한 후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매크로 기록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매크로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이름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에 “새로작성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” 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4488" y="3881881"/>
            <a:ext cx="3060000" cy="285948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5019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매크로 기능을 이용하여 버튼 만들기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견적서에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기록한 내용 중 상품번호와 수량만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삭제한 후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코드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매크로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중지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를 선택하거나 상태 표시줄의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기록 중지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b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(    )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를 누르고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매크로 완성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859" y="4913531"/>
            <a:ext cx="7062281" cy="165370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39" y="4476703"/>
            <a:ext cx="360000" cy="24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0110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매크로 기능을 이용하여 버튼 만들기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컨트롤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단추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양식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컨트롤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)](    )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선택하여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[J6]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셀에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그림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880" y="2684121"/>
            <a:ext cx="396000" cy="64465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1651" y="3444654"/>
            <a:ext cx="288000" cy="288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0786" y="4030570"/>
            <a:ext cx="4260715" cy="2198451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5023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200" smtClean="0">
                <a:effectLst/>
                <a:latin typeface="맑은 고딕" pitchFamily="50" charset="-127"/>
                <a:ea typeface="맑은 고딕" pitchFamily="50" charset="-127"/>
              </a:rPr>
              <a:t>판매 및 영업 업무에 관련된 문서를</a:t>
            </a:r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 설명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판매 및 영업 업무에 관련된 문서의</a:t>
            </a:r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 구성 요소를 설명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판매 및 영업 업무에 관련된 문서를</a:t>
            </a:r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 작성할 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매크로 기능을 이용하여 버튼 만들기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769354"/>
            <a:ext cx="7848872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매크로 지정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대화 상자에서 ‘새로작성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’ 선택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000" y="3429000"/>
            <a:ext cx="3240000" cy="3156338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3061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172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 매크로 기능을 이용하여 버튼 만들기</a:t>
            </a:r>
            <a:endParaRPr lang="ko-KR" altLang="en-US" sz="2700" b="1" spc="-1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단추’를 마우스 오른쪽 버튼으로 클릭하고 바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로 가기 메뉴의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텍스트 편집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을 선택한 후 “새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로작성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” 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536" y="4358825"/>
            <a:ext cx="2340000" cy="2382543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560" y="4259864"/>
            <a:ext cx="3240000" cy="248150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4091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332398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거래처와 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거래할 때 근거가 되는 서류이므로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정확하게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작성</a:t>
            </a:r>
            <a:endParaRPr kumimoji="0" lang="en-US" altLang="ko-KR" sz="30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거래를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할 때마다 작성하므로 하루에도 여러 번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작성</a:t>
            </a:r>
            <a:endParaRPr kumimoji="0" lang="en-US" altLang="ko-KR" sz="30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엑셀의 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자동화 기능을 이용하면 매번 일일이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작성하지 않고 빠르고 정확하게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작성</a:t>
            </a:r>
            <a:endParaRPr kumimoji="0" lang="en-US" altLang="ko-KR" sz="30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1591024" cy="553998"/>
            <a:chOff x="755388" y="1700808"/>
            <a:chExt cx="1591024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133882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견적서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00" y="1287540"/>
            <a:ext cx="7920000" cy="5093788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관련 기능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414472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57200" indent="-457200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1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10">
                <a:effectLst/>
                <a:latin typeface="맑은 고딕" pitchFamily="50" charset="-127"/>
                <a:ea typeface="맑은 고딕" pitchFamily="50" charset="-127"/>
              </a:rPr>
              <a:t>상품목록 및 배송요금’ 시트의 </a:t>
            </a:r>
            <a:r>
              <a:rPr kumimoji="0" lang="ko-KR" altLang="en-US" sz="2800" spc="-110" smtClean="0">
                <a:effectLst/>
                <a:latin typeface="맑은 고딕" pitchFamily="50" charset="-127"/>
                <a:ea typeface="맑은 고딕" pitchFamily="50" charset="-127"/>
              </a:rPr>
              <a:t>내용을</a:t>
            </a:r>
            <a:r>
              <a:rPr kumimoji="0" lang="en-US" altLang="ko-KR" sz="2800" spc="-1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10" smtClean="0">
                <a:effectLst/>
                <a:latin typeface="맑은 고딕" pitchFamily="50" charset="-127"/>
                <a:ea typeface="맑은 고딕" pitchFamily="50" charset="-127"/>
              </a:rPr>
              <a:t>이름으로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정의한다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함수를 사용하여 견적서를 작성한다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날짜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및 시간 함수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: TODAY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찾기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참조 영역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: INDEX, VLOOKUP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논리 함수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: IFERROR</a:t>
            </a:r>
          </a:p>
          <a:p>
            <a:pPr marL="401638" indent="-401638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6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 </a:t>
            </a:r>
            <a:r>
              <a:rPr kumimoji="0" lang="ko-KR" altLang="en-US" sz="2800" spc="-120" smtClean="0">
                <a:effectLst/>
                <a:latin typeface="맑은 고딕" pitchFamily="50" charset="-127"/>
                <a:ea typeface="맑은 고딕" pitchFamily="50" charset="-127"/>
              </a:rPr>
              <a:t>매크로를 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사용하여 견적서를 재작성하는 방법을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익힌다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480394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상품목록 및 배송요금’ 시트의 상품목록과 배송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요금표를 이용하여 견적서를 작성한다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 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양식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컨트롤을 이용하여 견적서 계산 시 회원 할</a:t>
            </a:r>
            <a:r>
              <a:rPr kumimoji="0" lang="ko-KR" altLang="en-US" sz="2800" spc="-10">
                <a:effectLst/>
                <a:latin typeface="맑은 고딕" pitchFamily="50" charset="-127"/>
                <a:ea typeface="맑은 고딕" pitchFamily="50" charset="-127"/>
              </a:rPr>
              <a:t>인을 받을 수 있도록 한다</a:t>
            </a:r>
            <a:r>
              <a:rPr kumimoji="0" lang="en-US" altLang="ko-KR" sz="2800" spc="-10">
                <a:effectLst/>
                <a:latin typeface="맑은 고딕" pitchFamily="50" charset="-127"/>
                <a:ea typeface="맑은 고딕" pitchFamily="50" charset="-127"/>
              </a:rPr>
              <a:t>(35</a:t>
            </a:r>
            <a:r>
              <a:rPr kumimoji="0" lang="ko-KR" altLang="en-US" sz="2800" spc="-1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1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401638" indent="-401638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6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TODAY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함수를 사용하여 오늘 날짜와 유효 기간을 구한다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(6, 39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❹ 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수량을 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입력하여 금액을 계산한다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(12~30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❺ 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매크로를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이용하여 견적서를 초기화하는 버튼을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 만든다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(6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872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상품명을 이용한 단가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수량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배송료 구하기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자동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견적서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.xlsx’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파일을 불러온 후 ‘상품목록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및 배송요금’ 시트를 선택하고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이름 정의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4488" y="3911844"/>
            <a:ext cx="5220000" cy="2735208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6" name="모서리가 둥근 직사각형 15"/>
          <p:cNvSpPr/>
          <p:nvPr/>
        </p:nvSpPr>
        <p:spPr>
          <a:xfrm>
            <a:off x="246827" y="4581128"/>
            <a:ext cx="3420000" cy="1620000"/>
          </a:xfrm>
          <a:prstGeom prst="roundRect">
            <a:avLst>
              <a:gd name="adj" fmla="val 4989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B5:B14]: </a:t>
            </a: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상품번호</a:t>
            </a:r>
            <a:endParaRPr lang="en-US" altLang="ko-KR" sz="2800" spc="-10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B5:E14]: </a:t>
            </a: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상품목록</a:t>
            </a:r>
            <a:endParaRPr lang="en-US" altLang="ko-KR" sz="2800" spc="-10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G5:I7]: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배송요금</a:t>
            </a:r>
            <a:endParaRPr lang="en-US" altLang="ko-KR" sz="2800" spc="-1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5564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’견적서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’ 시트를 선택한 후 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[B12:B30]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범위를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지정하고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데이터 유효성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검사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b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데이터 유효성 검사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메뉴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자동 견적서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상품명을 이용한 단가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수량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배송료 구하기</a:t>
            </a:r>
            <a:endParaRPr lang="ko-KR" altLang="en-US" sz="2800" b="1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2147" y="3440680"/>
            <a:ext cx="360000" cy="31898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1955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12205</TotalTime>
  <Words>1242</Words>
  <Application>Microsoft Office PowerPoint</Application>
  <PresentationFormat>화면 슬라이드 쇼(4:3)</PresentationFormat>
  <Paragraphs>202</Paragraphs>
  <Slides>32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HeadingPairs>
  <TitlesOfParts>
    <vt:vector size="33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1055</cp:revision>
  <dcterms:created xsi:type="dcterms:W3CDTF">2010-03-30T01:48:18Z</dcterms:created>
  <dcterms:modified xsi:type="dcterms:W3CDTF">2022-03-04T03:12:52Z</dcterms:modified>
</cp:coreProperties>
</file>